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4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70" r:id="rId6"/>
    <p:sldId id="260" r:id="rId7"/>
    <p:sldId id="261" r:id="rId8"/>
    <p:sldId id="262" r:id="rId9"/>
    <p:sldId id="264" r:id="rId10"/>
    <p:sldId id="263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7"/>
  </p:normalViewPr>
  <p:slideViewPr>
    <p:cSldViewPr snapToGrid="0" snapToObjects="1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E6B270-4103-0245-8223-31ACA6DFB4F5}" type="datetimeFigureOut">
              <a:rPr lang="en-US" smtClean="0"/>
              <a:t>12/7/18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2159DF-CE6D-8F4A-8633-8ED4B3071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45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159DF-CE6D-8F4A-8633-8ED4B30714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08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CB49-896C-E646-AFB2-8CE4F85B0458}" type="datetimeFigureOut">
              <a:rPr lang="en-US" smtClean="0"/>
              <a:t>12/7/18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97750BE-8B1F-7B4E-9766-0D4B4C0A14C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88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CB49-896C-E646-AFB2-8CE4F85B0458}" type="datetimeFigureOut">
              <a:rPr lang="en-US" smtClean="0"/>
              <a:t>12/7/18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50BE-8B1F-7B4E-9766-0D4B4C0A14C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465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CB49-896C-E646-AFB2-8CE4F85B0458}" type="datetimeFigureOut">
              <a:rPr lang="en-US" smtClean="0"/>
              <a:t>12/7/18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50BE-8B1F-7B4E-9766-0D4B4C0A14C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254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CB49-896C-E646-AFB2-8CE4F85B0458}" type="datetimeFigureOut">
              <a:rPr lang="en-US" smtClean="0"/>
              <a:t>12/7/18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50BE-8B1F-7B4E-9766-0D4B4C0A14C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513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CB49-896C-E646-AFB2-8CE4F85B0458}" type="datetimeFigureOut">
              <a:rPr lang="en-US" smtClean="0"/>
              <a:t>12/7/18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50BE-8B1F-7B4E-9766-0D4B4C0A14C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1564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CB49-896C-E646-AFB2-8CE4F85B0458}" type="datetimeFigureOut">
              <a:rPr lang="en-US" smtClean="0"/>
              <a:t>12/7/18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50BE-8B1F-7B4E-9766-0D4B4C0A14C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6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CB49-896C-E646-AFB2-8CE4F85B0458}" type="datetimeFigureOut">
              <a:rPr lang="en-US" smtClean="0"/>
              <a:t>12/7/18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50BE-8B1F-7B4E-9766-0D4B4C0A14C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180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CB49-896C-E646-AFB2-8CE4F85B0458}" type="datetimeFigureOut">
              <a:rPr lang="en-US" smtClean="0"/>
              <a:t>12/7/18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50BE-8B1F-7B4E-9766-0D4B4C0A14C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568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CB49-896C-E646-AFB2-8CE4F85B0458}" type="datetimeFigureOut">
              <a:rPr lang="en-US" smtClean="0"/>
              <a:t>12/7/18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50BE-8B1F-7B4E-9766-0D4B4C0A1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43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CB49-896C-E646-AFB2-8CE4F85B0458}" type="datetimeFigureOut">
              <a:rPr lang="en-US" smtClean="0"/>
              <a:t>12/7/18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50BE-8B1F-7B4E-9766-0D4B4C0A14C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598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5A4CCB49-896C-E646-AFB2-8CE4F85B0458}" type="datetimeFigureOut">
              <a:rPr lang="en-US" smtClean="0"/>
              <a:t>12/7/18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750BE-8B1F-7B4E-9766-0D4B4C0A14C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727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CCB49-896C-E646-AFB2-8CE4F85B0458}" type="datetimeFigureOut">
              <a:rPr lang="en-US" smtClean="0"/>
              <a:t>12/7/18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97750BE-8B1F-7B4E-9766-0D4B4C0A14C4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5394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941AF-A5A4-B24E-93A6-C6EAB47BE2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Using Ensemble Models to Determine if Diabetic Patients will be Readmitted within 30 Days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4C9705-52F6-7C44-9782-804C711E29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17651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Darshan Patel</a:t>
            </a:r>
          </a:p>
          <a:p>
            <a:r>
              <a:rPr lang="en-US" dirty="0"/>
              <a:t>Fordham University</a:t>
            </a:r>
          </a:p>
          <a:p>
            <a:r>
              <a:rPr lang="en-US" dirty="0"/>
              <a:t>CISC 6930 – Data Mining – Fall 2018</a:t>
            </a:r>
          </a:p>
          <a:p>
            <a:r>
              <a:rPr lang="en-US" dirty="0"/>
              <a:t>Prof. </a:t>
            </a:r>
            <a:r>
              <a:rPr lang="en-US" dirty="0" err="1"/>
              <a:t>Yijun</a:t>
            </a:r>
            <a:r>
              <a:rPr lang="en-US" dirty="0"/>
              <a:t> Zhao</a:t>
            </a:r>
          </a:p>
        </p:txBody>
      </p:sp>
    </p:spTree>
    <p:extLst>
      <p:ext uri="{BB962C8B-B14F-4D97-AF65-F5344CB8AC3E}">
        <p14:creationId xmlns:p14="http://schemas.microsoft.com/office/powerpoint/2010/main" val="1934942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F518C-B226-A94B-A9DA-D89911409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Label Distribution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A8D299-F860-9E4C-89CB-DE80A4D4A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2301" y="2066306"/>
            <a:ext cx="5192553" cy="35730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C9DB59-1B63-F742-A692-481A8D6CD3A2}"/>
              </a:ext>
            </a:extLst>
          </p:cNvPr>
          <p:cNvSpPr txBox="1"/>
          <p:nvPr/>
        </p:nvSpPr>
        <p:spPr>
          <a:xfrm>
            <a:off x="1539683" y="2066306"/>
            <a:ext cx="432261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Number of Class 0: 90409</a:t>
            </a:r>
          </a:p>
          <a:p>
            <a:r>
              <a:rPr lang="en-US" sz="2000" dirty="0"/>
              <a:t>Number of Class 1: 11357</a:t>
            </a:r>
          </a:p>
          <a:p>
            <a:endParaRPr lang="en-US" sz="2000" dirty="0"/>
          </a:p>
          <a:p>
            <a:r>
              <a:rPr lang="en-US" sz="2000" dirty="0"/>
              <a:t>Nearly 8 times more observations of non-readmission than readmission within 30 days.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Solve imbalanced issue using SMOTE oversampling technique to bring both counts to 90409.</a:t>
            </a:r>
          </a:p>
        </p:txBody>
      </p:sp>
    </p:spTree>
    <p:extLst>
      <p:ext uri="{BB962C8B-B14F-4D97-AF65-F5344CB8AC3E}">
        <p14:creationId xmlns:p14="http://schemas.microsoft.com/office/powerpoint/2010/main" val="3402817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8584A-6EA9-524B-AF56-03D2F6411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Classifiers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C2905-4FA9-C342-92D6-60A9E3E99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  <a:p>
            <a:r>
              <a:rPr lang="en-US" dirty="0"/>
              <a:t>Naïve Bayes </a:t>
            </a:r>
          </a:p>
          <a:p>
            <a:r>
              <a:rPr lang="en-US" dirty="0"/>
              <a:t>Decision Tree </a:t>
            </a:r>
          </a:p>
          <a:p>
            <a:r>
              <a:rPr lang="en-US" dirty="0"/>
              <a:t>Linear Support Vector Classifier (SVM)</a:t>
            </a:r>
          </a:p>
          <a:p>
            <a:r>
              <a:rPr lang="en-US" dirty="0"/>
              <a:t>Extra Tree Classifier – ensemble of randomized trees where the best splits are made by random selection of features without replacement </a:t>
            </a:r>
          </a:p>
        </p:txBody>
      </p:sp>
    </p:spTree>
    <p:extLst>
      <p:ext uri="{BB962C8B-B14F-4D97-AF65-F5344CB8AC3E}">
        <p14:creationId xmlns:p14="http://schemas.microsoft.com/office/powerpoint/2010/main" val="778660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B5235-5633-EF4F-B951-D9828460C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9A9E6-A5C2-1E40-A679-73B750C02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Pick 3 of the 5 classifiers to create a voting classifier – this creates 10 individual ensemble models</a:t>
            </a:r>
          </a:p>
          <a:p>
            <a:r>
              <a:rPr lang="en-US" dirty="0"/>
              <a:t>For comparison only, create 5 models of 1 classifier only and an ensemble random forest classifier with default of 10 trees</a:t>
            </a:r>
          </a:p>
          <a:p>
            <a:endParaRPr lang="en-US" dirty="0"/>
          </a:p>
          <a:p>
            <a:r>
              <a:rPr lang="en-US" dirty="0"/>
              <a:t>Note: Use 10-Fold cross validation when creating all models and report the averaged test set accuracy and F1 score</a:t>
            </a:r>
          </a:p>
        </p:txBody>
      </p:sp>
    </p:spTree>
    <p:extLst>
      <p:ext uri="{BB962C8B-B14F-4D97-AF65-F5344CB8AC3E}">
        <p14:creationId xmlns:p14="http://schemas.microsoft.com/office/powerpoint/2010/main" val="573963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1183B63-EEB9-9D4D-A675-607CDC24FE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5028" y="332508"/>
            <a:ext cx="10462161" cy="549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472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D70E7C-7E0B-CF4C-93E0-DF9E68B4D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6205" y="427512"/>
            <a:ext cx="9783467" cy="549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66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3ADBE-8221-F441-8CCC-29CE1D343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A6DEF-AB03-6A4E-BE84-4B8F6816B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SVC performed the worst, 30% accuracy, all other models had at least 50% accuracy</a:t>
            </a:r>
          </a:p>
          <a:p>
            <a:r>
              <a:rPr lang="en-US" dirty="0"/>
              <a:t>The ensemble model of naïve </a:t>
            </a:r>
            <a:r>
              <a:rPr lang="en-US" dirty="0" err="1"/>
              <a:t>bayes</a:t>
            </a:r>
            <a:r>
              <a:rPr lang="en-US" dirty="0"/>
              <a:t>, svc and extra tree was the worst performing ensemble model with 55% accuracy</a:t>
            </a:r>
          </a:p>
          <a:p>
            <a:r>
              <a:rPr lang="en-US" dirty="0"/>
              <a:t>Most ensemble models with a tree did better than 60% accuracy</a:t>
            </a:r>
          </a:p>
          <a:p>
            <a:r>
              <a:rPr lang="en-US" dirty="0"/>
              <a:t>Using only one decision tree yields 77% accuracy and F1 score</a:t>
            </a:r>
          </a:p>
          <a:p>
            <a:r>
              <a:rPr lang="en-US" dirty="0"/>
              <a:t>Random forest had the best accuracy and F1 score</a:t>
            </a:r>
          </a:p>
          <a:p>
            <a:r>
              <a:rPr lang="en-US" dirty="0"/>
              <a:t>Ensemble models of perceptron/naïve </a:t>
            </a:r>
            <a:r>
              <a:rPr lang="en-US" dirty="0" err="1"/>
              <a:t>bayes</a:t>
            </a:r>
            <a:r>
              <a:rPr lang="en-US" dirty="0"/>
              <a:t>, decision tree and extra tree did 2</a:t>
            </a:r>
            <a:r>
              <a:rPr lang="en-US" baseline="30000" dirty="0"/>
              <a:t>nd</a:t>
            </a:r>
            <a:r>
              <a:rPr lang="en-US" dirty="0"/>
              <a:t> /3</a:t>
            </a:r>
            <a:r>
              <a:rPr lang="en-US" baseline="30000" dirty="0"/>
              <a:t>rd</a:t>
            </a:r>
            <a:r>
              <a:rPr lang="en-US" dirty="0"/>
              <a:t> best in accuracy and F1 score (very close to RF) </a:t>
            </a:r>
          </a:p>
          <a:p>
            <a:r>
              <a:rPr lang="en-US" dirty="0"/>
              <a:t>Using an ensemble of all 5 features will actually hinder accuracy, just removing the decision tree and extra tree classifier will improve accuracy and F1 score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552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78FE2-9263-D948-B48B-BE4CEB508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11FF4-AC6C-DB42-A7B7-E7A565F8E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use a variety of data mining concepts to create a binary classification model that predicts whether a diabetic patient will be readmitted to a hospital based on general features such as age, gender, medications, blood test result, medical specialty of physician, various diagnoses, etc.</a:t>
            </a:r>
          </a:p>
        </p:txBody>
      </p:sp>
    </p:spTree>
    <p:extLst>
      <p:ext uri="{BB962C8B-B14F-4D97-AF65-F5344CB8AC3E}">
        <p14:creationId xmlns:p14="http://schemas.microsoft.com/office/powerpoint/2010/main" val="1109515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19D0F-85A8-D84D-87C6-592C5DDC1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E4858-82FB-DD4E-9475-DAF87D5A8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4578" y="1853754"/>
            <a:ext cx="5075712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Remove features that were overly saturated, by 98%, with one attribute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Number of features reduced from 48 to 32.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383960-0B10-7F4E-9073-C70CF49E2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171" y="436651"/>
            <a:ext cx="5083629" cy="565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80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7FA54-E78B-0141-84DD-E1BCCED3B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96678-F748-9D43-B062-3F13CB933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Since there are 72 different medical specialties with the most common one being present in only 14.3% of the data, this feature was simplified. So if any specialty appears in the dataset with an occurrence of less than 0.5% percent, change it to other.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reduced the number of medical specialty from 72 to 17. </a:t>
            </a:r>
          </a:p>
        </p:txBody>
      </p:sp>
    </p:spTree>
    <p:extLst>
      <p:ext uri="{BB962C8B-B14F-4D97-AF65-F5344CB8AC3E}">
        <p14:creationId xmlns:p14="http://schemas.microsoft.com/office/powerpoint/2010/main" val="2874418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BAD82-52AC-8F44-B317-C31F1E7FE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EE800-E05F-6D4E-BA3C-5CE31E1C8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96" y="2015732"/>
            <a:ext cx="2657294" cy="34506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Simplify numerical diagnosis codes into one of 13 groups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B7E21F-4D6D-BB49-ADD3-96FAE9069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659" y="986027"/>
            <a:ext cx="6609195" cy="448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801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144DD-1B45-814D-A566-FC927638F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00D31-CBD9-5743-890E-0EC2A96BA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96" y="2029633"/>
            <a:ext cx="10515600" cy="57319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Normalize all 8 nominal features.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F380E6-042A-EB42-8A08-ABDBE17AA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592" y="3411270"/>
            <a:ext cx="3365417" cy="24275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33EDCC-2786-F64C-8754-C06AC8A6E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506" y="468085"/>
            <a:ext cx="3687143" cy="25957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DEA909-2CEE-2E40-A1CB-5016E0BD6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6153" y="3190195"/>
            <a:ext cx="3671907" cy="26485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8CA5F6-A10B-594F-8497-69E0C6D68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348" y="3470646"/>
            <a:ext cx="3283100" cy="236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33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CF128-1365-DE47-86BE-047AFA748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966" y="645741"/>
            <a:ext cx="9148948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Correlation of Continuous Features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DD8620-AF5C-D24C-BFE1-447903143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6637" y="1496291"/>
            <a:ext cx="4404277" cy="41951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1956A4-A0E0-CE4B-81A3-69177F1CFC96}"/>
              </a:ext>
            </a:extLst>
          </p:cNvPr>
          <p:cNvSpPr txBox="1"/>
          <p:nvPr/>
        </p:nvSpPr>
        <p:spPr>
          <a:xfrm>
            <a:off x="1431966" y="1983179"/>
            <a:ext cx="474467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There is high correlation between number of lab procedures and number of diagnoses. There is moderate correlation between number of medications and number of lab procedures. </a:t>
            </a:r>
          </a:p>
          <a:p>
            <a:r>
              <a:rPr lang="en-US" sz="2400" dirty="0"/>
              <a:t>Number of lab procedures and number of emergency visits were two of the least correlated features when compared to the other continuous features. </a:t>
            </a:r>
          </a:p>
        </p:txBody>
      </p:sp>
    </p:spTree>
    <p:extLst>
      <p:ext uri="{BB962C8B-B14F-4D97-AF65-F5344CB8AC3E}">
        <p14:creationId xmlns:p14="http://schemas.microsoft.com/office/powerpoint/2010/main" val="4165450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03E42-312C-2645-81E6-E2EE875FE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144B8-266A-2E45-8CAD-5B1771CFF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96" y="1853754"/>
            <a:ext cx="480257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Missing Values: </a:t>
            </a:r>
          </a:p>
          <a:p>
            <a:pPr marL="0" indent="0">
              <a:buNone/>
            </a:pPr>
            <a:r>
              <a:rPr lang="en-US" dirty="0"/>
              <a:t>Weight – 96% missing</a:t>
            </a:r>
          </a:p>
          <a:p>
            <a:pPr marL="0" indent="0">
              <a:buNone/>
            </a:pPr>
            <a:r>
              <a:rPr lang="en-US" dirty="0"/>
              <a:t>Payer code – 39% missing</a:t>
            </a:r>
          </a:p>
          <a:p>
            <a:pPr marL="0" indent="0">
              <a:buNone/>
            </a:pPr>
            <a:r>
              <a:rPr lang="en-US" dirty="0"/>
              <a:t>Medical Specialty – 49% missing</a:t>
            </a:r>
          </a:p>
          <a:p>
            <a:pPr marL="0" indent="0">
              <a:buNone/>
            </a:pPr>
            <a:r>
              <a:rPr lang="en-US" dirty="0"/>
              <a:t>Race, </a:t>
            </a:r>
            <a:r>
              <a:rPr lang="en-US" dirty="0" err="1"/>
              <a:t>diag</a:t>
            </a:r>
            <a:r>
              <a:rPr lang="en-US" dirty="0"/>
              <a:t> 1,2,3 - &lt;3% missing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Drop weight feature. </a:t>
            </a:r>
          </a:p>
          <a:p>
            <a:pPr marL="0" indent="0">
              <a:buNone/>
            </a:pPr>
            <a:r>
              <a:rPr lang="en-US" dirty="0"/>
              <a:t>Impute missing values for other features using random forest classifier.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2B183D-DB7C-E34D-A067-7B55231BD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992836" y="143074"/>
            <a:ext cx="6211198" cy="591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37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41EFF-FD64-3742-B3C1-93A42D67D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61E86-5477-A946-952A-4BCB9D289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/>
              <a:t>Feature selection was performed by choosing the top 33% of features that are correlated with the class label by the chi-square test of independence.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categorical features were first </a:t>
            </a:r>
            <a:r>
              <a:rPr lang="en-US" sz="2400" dirty="0" err="1"/>
              <a:t>dummified</a:t>
            </a:r>
            <a:r>
              <a:rPr lang="en-US" sz="2400" dirty="0"/>
              <a:t> to binary features and then joined together with the continuous features to make a total of 185 features.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After feature selection, there was only 61 features. </a:t>
            </a:r>
          </a:p>
        </p:txBody>
      </p:sp>
    </p:spTree>
    <p:extLst>
      <p:ext uri="{BB962C8B-B14F-4D97-AF65-F5344CB8AC3E}">
        <p14:creationId xmlns:p14="http://schemas.microsoft.com/office/powerpoint/2010/main" val="1327169700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{B62A84F9-E131-1343-BFCB-E4AE862D3620}tf10001119</Template>
  <TotalTime>110</TotalTime>
  <Words>622</Words>
  <Application>Microsoft Macintosh PowerPoint</Application>
  <PresentationFormat>Widescreen</PresentationFormat>
  <Paragraphs>65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Palatino Linotype</vt:lpstr>
      <vt:lpstr>Gallery</vt:lpstr>
      <vt:lpstr>Using Ensemble Models to Determine if Diabetic Patients will be Readmitted within 30 Days </vt:lpstr>
      <vt:lpstr>Objective</vt:lpstr>
      <vt:lpstr>Data Cleaning</vt:lpstr>
      <vt:lpstr>Data Cleaning</vt:lpstr>
      <vt:lpstr>Data Cleaning</vt:lpstr>
      <vt:lpstr>Preprocessing</vt:lpstr>
      <vt:lpstr>Correlation of Continuous Features</vt:lpstr>
      <vt:lpstr>Preprocessing</vt:lpstr>
      <vt:lpstr>Preprocessing</vt:lpstr>
      <vt:lpstr>Class Label Distribution</vt:lpstr>
      <vt:lpstr>List of Classifiers</vt:lpstr>
      <vt:lpstr>Ensemble Models</vt:lpstr>
      <vt:lpstr>PowerPoint Presentation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Ensemble Models to Determine if Diabetic Patients will be Readmitted within 30 Days </dc:title>
  <dc:creator>Microsoft Office User</dc:creator>
  <cp:lastModifiedBy>Microsoft Office User</cp:lastModifiedBy>
  <cp:revision>15</cp:revision>
  <dcterms:created xsi:type="dcterms:W3CDTF">2018-12-07T07:00:19Z</dcterms:created>
  <dcterms:modified xsi:type="dcterms:W3CDTF">2018-12-07T18:34:11Z</dcterms:modified>
</cp:coreProperties>
</file>